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4"/>
  </p:sldMasterIdLst>
  <p:notesMasterIdLst>
    <p:notesMasterId r:id="rId19"/>
  </p:notesMasterIdLst>
  <p:handoutMasterIdLst>
    <p:handoutMasterId r:id="rId20"/>
  </p:handoutMasterIdLst>
  <p:sldIdLst>
    <p:sldId id="1252" r:id="rId5"/>
    <p:sldId id="1270" r:id="rId6"/>
    <p:sldId id="1271" r:id="rId7"/>
    <p:sldId id="1272" r:id="rId8"/>
    <p:sldId id="1273" r:id="rId9"/>
    <p:sldId id="1275" r:id="rId10"/>
    <p:sldId id="1276" r:id="rId11"/>
    <p:sldId id="1277" r:id="rId12"/>
    <p:sldId id="1278" r:id="rId13"/>
    <p:sldId id="1279" r:id="rId14"/>
    <p:sldId id="1280" r:id="rId15"/>
    <p:sldId id="1282" r:id="rId16"/>
    <p:sldId id="1281" r:id="rId17"/>
    <p:sldId id="1269" r:id="rId18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Marchand" initials="MC" lastIdx="12" clrIdx="0">
    <p:extLst>
      <p:ext uri="{19B8F6BF-5375-455C-9EA6-DF929625EA0E}">
        <p15:presenceInfo xmlns:p15="http://schemas.microsoft.com/office/powerpoint/2012/main" userId="Caroline Marchand" providerId="None"/>
      </p:ext>
    </p:extLst>
  </p:cmAuthor>
  <p:cmAuthor id="2" name="Laure Malherbe" initials="LMa" lastIdx="3" clrIdx="1">
    <p:extLst>
      <p:ext uri="{19B8F6BF-5375-455C-9EA6-DF929625EA0E}">
        <p15:presenceInfo xmlns:p15="http://schemas.microsoft.com/office/powerpoint/2012/main" userId="Laure Malherbe" providerId="None"/>
      </p:ext>
    </p:extLst>
  </p:cmAuthor>
  <p:cmAuthor id="3" name="Sabine Crunaire" initials="SC" lastIdx="1" clrIdx="2">
    <p:extLst>
      <p:ext uri="{19B8F6BF-5375-455C-9EA6-DF929625EA0E}">
        <p15:presenceInfo xmlns:p15="http://schemas.microsoft.com/office/powerpoint/2012/main" userId="S::sabine.crunaire_imt-lille-douai.fr#ext#@ineris.onmicrosoft.com::8e16188a-8b01-4f70-9eed-fbf1a56d75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AA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4206" autoAdjust="0"/>
  </p:normalViewPr>
  <p:slideViewPr>
    <p:cSldViewPr snapToGrid="0">
      <p:cViewPr varScale="1">
        <p:scale>
          <a:sx n="84" d="100"/>
          <a:sy n="84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44" d="100"/>
          <a:sy n="44" d="100"/>
        </p:scale>
        <p:origin x="2784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46BCE78-FDFD-B978-5E65-BB12394143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EE6C01-9A1B-E9CE-33E1-C7700A2AB8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A5412-2377-4AB8-8559-8DE99206441F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F6E535-148C-1217-47C3-93F5378DC8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502C1C-9189-2564-526F-61E3CDD769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9B999-E2FB-4316-BA6A-E838A7FF6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99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A9A3C-063A-4809-98BF-D4B891DA9F5C}" type="datetimeFigureOut">
              <a:rPr lang="fr-FR" smtClean="0"/>
              <a:pPr/>
              <a:t>13/11/2023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ECEF8-259A-47FC-B9DE-E968AFFAC1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CEF8-259A-47FC-B9DE-E968AFFAC13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444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the site selection, the following criteria have been established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 site per region to have a spatial representativeness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 minimum number of residents within a 5 km radius of the site to be representative of a living area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 minimum distance from the sampling point to the first plot to be representative of a background exposure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 distribution among different agricultural profiles to meet the recommendations made</a:t>
            </a:r>
          </a:p>
          <a:p>
            <a:endParaRPr lang="en-GB" u="none" dirty="0"/>
          </a:p>
          <a:p>
            <a:r>
              <a:rPr lang="en-GB" sz="1200" dirty="0"/>
              <a:t>representative of an urban/peri-urban living area  18 sites</a:t>
            </a:r>
            <a:endParaRPr lang="en-GB" u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CEF8-259A-47FC-B9DE-E968AFFAC13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703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CEF8-259A-47FC-B9DE-E968AFFAC13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663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CEF8-259A-47FC-B9DE-E968AFFAC13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077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CEF8-259A-47FC-B9DE-E968AFFAC13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202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CEF8-259A-47FC-B9DE-E968AFFAC13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380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CEF8-259A-47FC-B9DE-E968AFFAC13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814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CEF8-259A-47FC-B9DE-E968AFFAC13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614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CEF8-259A-47FC-B9DE-E968AFFAC13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196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CEF8-259A-47FC-B9DE-E968AFFAC13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7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CEF8-259A-47FC-B9DE-E968AFFAC13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257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CEF8-259A-47FC-B9DE-E968AFFAC13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980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CEF8-259A-47FC-B9DE-E968AFFAC13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28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carte">
            <a:extLst>
              <a:ext uri="{FF2B5EF4-FFF2-40B4-BE49-F238E27FC236}">
                <a16:creationId xmlns:a16="http://schemas.microsoft.com/office/drawing/2014/main" id="{883D55D5-3FBE-5D51-1FE2-6107A8B8E4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85" y="1529292"/>
            <a:ext cx="3262156" cy="277283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9D9AF34-9CE3-0ABC-85EC-CCDF67DF3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5232" y="841375"/>
            <a:ext cx="5186598" cy="17907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544EC9-0A5D-FF3D-91EC-AEA3213DC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5232" y="2701925"/>
            <a:ext cx="5186598" cy="1241425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8" name="Image 7" descr="Une image contenant texte, Police, logo, Graphique">
            <a:extLst>
              <a:ext uri="{FF2B5EF4-FFF2-40B4-BE49-F238E27FC236}">
                <a16:creationId xmlns:a16="http://schemas.microsoft.com/office/drawing/2014/main" id="{DFA28109-8080-1EC4-2583-482E381814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" y="6901"/>
            <a:ext cx="3131389" cy="1289395"/>
          </a:xfrm>
          <a:prstGeom prst="rect">
            <a:avLst/>
          </a:prstGeom>
        </p:spPr>
      </p:pic>
      <p:pic>
        <p:nvPicPr>
          <p:cNvPr id="10" name="Image 9" descr="Une image contenant texte, capture d’écran, Police, carte de visite">
            <a:extLst>
              <a:ext uri="{FF2B5EF4-FFF2-40B4-BE49-F238E27FC236}">
                <a16:creationId xmlns:a16="http://schemas.microsoft.com/office/drawing/2014/main" id="{EB65E144-AF89-7042-8EF9-1084C2DEA4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8" y="4097866"/>
            <a:ext cx="2986442" cy="104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7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E543BD4-D543-F68F-216E-5AA57D99E5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891915"/>
            <a:ext cx="1971675" cy="374041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B828FF-2E43-1BE1-E0AF-34E56A6B1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891915"/>
            <a:ext cx="5762625" cy="374041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D62A53-7CF8-8A7E-425A-FA53B9AC9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9999-E0E8-402F-AADB-B86C8EEF060D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6B56E6-EA10-146D-7411-1338E246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0D6157-FD36-CBD7-3BBE-9901A8670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1676-7CFC-4843-B724-5D652852B66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BD97266-E135-9327-53B6-C9A2D5DA5C4E}"/>
              </a:ext>
            </a:extLst>
          </p:cNvPr>
          <p:cNvSpPr txBox="1">
            <a:spLocks/>
          </p:cNvSpPr>
          <p:nvPr userDrawn="1"/>
        </p:nvSpPr>
        <p:spPr>
          <a:xfrm>
            <a:off x="2008682" y="177204"/>
            <a:ext cx="6506668" cy="345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8" name="Image 7" descr="Une image contenant texte, Police, logo, Graphique">
            <a:extLst>
              <a:ext uri="{FF2B5EF4-FFF2-40B4-BE49-F238E27FC236}">
                <a16:creationId xmlns:a16="http://schemas.microsoft.com/office/drawing/2014/main" id="{1F4E7D1F-D491-4F7E-CD75-36CDBD463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2"/>
            <a:ext cx="1888067" cy="777439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909A27B-47CC-2DBC-6708-98E0612E5046}"/>
              </a:ext>
            </a:extLst>
          </p:cNvPr>
          <p:cNvCxnSpPr>
            <a:cxnSpLocks/>
          </p:cNvCxnSpPr>
          <p:nvPr userDrawn="1"/>
        </p:nvCxnSpPr>
        <p:spPr>
          <a:xfrm>
            <a:off x="0" y="619809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34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2BB72F-3EA0-2725-9053-672E7A208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9999-E0E8-402F-AADB-B86C8EEF060D}" type="datetimeFigureOut">
              <a:rPr lang="fr-FR" smtClean="0"/>
              <a:t>13/11/2023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5BC2BD-C138-C072-0ACD-3D0B110E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E829FB-C089-4FFE-C3A1-A021D923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1676-7CFC-4843-B724-5D652852B664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1" name="Image 10" descr="Une image contenant texte, Police, logo, Graphique">
            <a:extLst>
              <a:ext uri="{FF2B5EF4-FFF2-40B4-BE49-F238E27FC236}">
                <a16:creationId xmlns:a16="http://schemas.microsoft.com/office/drawing/2014/main" id="{9FA75B1F-7E9F-3928-3D22-903A4A6AA7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2"/>
            <a:ext cx="1888067" cy="777439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2937FF6-8BE8-EC9C-70E7-F8A7C099FDC8}"/>
              </a:ext>
            </a:extLst>
          </p:cNvPr>
          <p:cNvCxnSpPr>
            <a:cxnSpLocks/>
          </p:cNvCxnSpPr>
          <p:nvPr userDrawn="1"/>
        </p:nvCxnSpPr>
        <p:spPr>
          <a:xfrm>
            <a:off x="0" y="619809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FF103850-0E85-15D8-E3FF-6733A1C4A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1797"/>
            <a:ext cx="8229600" cy="3522825"/>
          </a:xfrm>
        </p:spPr>
        <p:txBody>
          <a:bodyPr/>
          <a:lstStyle>
            <a:lvl1pPr>
              <a:defRPr sz="2800"/>
            </a:lvl1pPr>
            <a:lvl3pPr>
              <a:buFont typeface="Wingdings" pitchFamily="2" charset="2"/>
              <a:buChar char="Ø"/>
              <a:defRPr/>
            </a:lvl3pPr>
            <a:lvl4pPr>
              <a:buFont typeface="Wingdings" pitchFamily="2" charset="2"/>
              <a:buChar char="ü"/>
              <a:defRPr/>
            </a:lvl4pPr>
            <a:lvl5pPr>
              <a:buFont typeface="Wingdings" pitchFamily="2" charset="2"/>
              <a:buChar char="Ø"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7444747-833C-F6A3-B6D2-AADAEB61D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682" y="177204"/>
            <a:ext cx="6506668" cy="34517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782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C6E7ED-2EF5-E81C-7C9F-356725B34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682" y="177204"/>
            <a:ext cx="6506668" cy="34517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68DCB1-CE04-AD7D-8A29-FD3D7FAB0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64303"/>
            <a:ext cx="3867150" cy="35680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936E39-39D2-5103-9553-41096B82C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064303"/>
            <a:ext cx="3867150" cy="35680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772A9C-D25B-EB1F-AEB0-4C2F2314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9999-E0E8-402F-AADB-B86C8EEF060D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36354E-34F3-3051-9F92-5A4D9704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02D4D3-5B51-820E-2671-B45387CE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1676-7CFC-4843-B724-5D652852B664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texte, Police, logo, Graphique">
            <a:extLst>
              <a:ext uri="{FF2B5EF4-FFF2-40B4-BE49-F238E27FC236}">
                <a16:creationId xmlns:a16="http://schemas.microsoft.com/office/drawing/2014/main" id="{0AAE4D95-E213-993D-D9A4-EF37D9D5D5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2"/>
            <a:ext cx="1888067" cy="777439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8113EB0-9F46-4BEB-3D12-DDEC75B6C6D5}"/>
              </a:ext>
            </a:extLst>
          </p:cNvPr>
          <p:cNvCxnSpPr>
            <a:cxnSpLocks/>
          </p:cNvCxnSpPr>
          <p:nvPr userDrawn="1"/>
        </p:nvCxnSpPr>
        <p:spPr>
          <a:xfrm>
            <a:off x="0" y="619809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34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7D1039-24C3-D7F3-E13A-AE936F751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D258E6-BE69-98C0-D992-DA8E438CA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1FC0567-0329-52FA-1BE2-47CA464B6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D7410B9-CD56-5D1A-F113-0A625317F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64E3449-FD4D-C101-45DE-A9DDD860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9999-E0E8-402F-AADB-B86C8EEF060D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8870C81-E713-3F3C-2A3D-EDCFF494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A0BCB1-0353-B39C-4D8C-CC1D6A61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1676-7CFC-4843-B724-5D652852B66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195636E1-858E-6089-5D64-988991C1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682" y="177204"/>
            <a:ext cx="6506668" cy="34517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 descr="Une image contenant texte, Police, logo, Graphique">
            <a:extLst>
              <a:ext uri="{FF2B5EF4-FFF2-40B4-BE49-F238E27FC236}">
                <a16:creationId xmlns:a16="http://schemas.microsoft.com/office/drawing/2014/main" id="{11A54353-3052-FBC4-30C6-137343928D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2"/>
            <a:ext cx="1888067" cy="777439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BFEB5E0-EA1B-A83A-160F-68494AAD949E}"/>
              </a:ext>
            </a:extLst>
          </p:cNvPr>
          <p:cNvCxnSpPr>
            <a:cxnSpLocks/>
          </p:cNvCxnSpPr>
          <p:nvPr userDrawn="1"/>
        </p:nvCxnSpPr>
        <p:spPr>
          <a:xfrm>
            <a:off x="0" y="619809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17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FE0DB39-7F47-9BA8-821D-199C197B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9999-E0E8-402F-AADB-B86C8EEF060D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673429-E281-0295-0E16-E15016058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66C6031-EA9E-8ADD-1096-102FA2118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1676-7CFC-4843-B724-5D652852B664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B14C303-31CA-90FE-499F-7DBAF9719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682" y="177204"/>
            <a:ext cx="6506668" cy="34517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7" name="Image 6" descr="Une image contenant texte, Police, logo, Graphique">
            <a:extLst>
              <a:ext uri="{FF2B5EF4-FFF2-40B4-BE49-F238E27FC236}">
                <a16:creationId xmlns:a16="http://schemas.microsoft.com/office/drawing/2014/main" id="{DEC5C710-34F2-CE67-2D85-9D3EF7DA8E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2"/>
            <a:ext cx="1888067" cy="777439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2B2AC66-5900-6076-D20A-7EF5F9045583}"/>
              </a:ext>
            </a:extLst>
          </p:cNvPr>
          <p:cNvCxnSpPr>
            <a:cxnSpLocks/>
          </p:cNvCxnSpPr>
          <p:nvPr userDrawn="1"/>
        </p:nvCxnSpPr>
        <p:spPr>
          <a:xfrm>
            <a:off x="0" y="619809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57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7687E9-1FB0-EA67-9399-648EAC701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9999-E0E8-402F-AADB-B86C8EEF060D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1EA9BAF-9DE5-101C-B428-91BF196A5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0908E8-EE2C-EF47-023A-CAC0FAE03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1676-7CFC-4843-B724-5D652852B664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1F8DDBD-0330-04F3-1AE9-95B6EB1DC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682" y="177204"/>
            <a:ext cx="6506668" cy="34517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6" name="Image 5" descr="Une image contenant texte, Police, logo, Graphique">
            <a:extLst>
              <a:ext uri="{FF2B5EF4-FFF2-40B4-BE49-F238E27FC236}">
                <a16:creationId xmlns:a16="http://schemas.microsoft.com/office/drawing/2014/main" id="{15B77966-E2A5-B86D-ED8D-0D62196E81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2"/>
            <a:ext cx="1888067" cy="777439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0D83E48-8FE5-6C83-0078-B52ACB972193}"/>
              </a:ext>
            </a:extLst>
          </p:cNvPr>
          <p:cNvCxnSpPr>
            <a:cxnSpLocks/>
          </p:cNvCxnSpPr>
          <p:nvPr userDrawn="1"/>
        </p:nvCxnSpPr>
        <p:spPr>
          <a:xfrm>
            <a:off x="0" y="619809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14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88FB82-2531-C3E6-DAD2-906CB4E9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827A6F-F625-B3FB-D168-B824C246F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3A1A9A-0CA5-9945-2D70-34126921D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9999-E0E8-402F-AADB-B86C8EEF060D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471E64-28AF-7F80-2729-00F39C5C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3CE365-5F26-889B-5FD7-B7486A12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1676-7CFC-4843-B724-5D652852B66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91E9F2A-476A-9C00-E60E-E5E756B81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682" y="177204"/>
            <a:ext cx="6506668" cy="34517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9" name="Image 8" descr="Une image contenant texte, Police, logo, Graphique">
            <a:extLst>
              <a:ext uri="{FF2B5EF4-FFF2-40B4-BE49-F238E27FC236}">
                <a16:creationId xmlns:a16="http://schemas.microsoft.com/office/drawing/2014/main" id="{AB6C615C-E8B6-A96D-D103-0612A9FF8E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2"/>
            <a:ext cx="1888067" cy="777439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6132163-9BB7-869E-1111-F2596BE249E1}"/>
              </a:ext>
            </a:extLst>
          </p:cNvPr>
          <p:cNvCxnSpPr>
            <a:cxnSpLocks/>
          </p:cNvCxnSpPr>
          <p:nvPr userDrawn="1"/>
        </p:nvCxnSpPr>
        <p:spPr>
          <a:xfrm>
            <a:off x="0" y="619809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2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6BAD2FE-1C3A-F5DB-923A-0D85629DD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DC82B6-8AE6-8F15-D3CE-15A3180EC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BBB590-901F-5DF9-8741-54558E068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9999-E0E8-402F-AADB-B86C8EEF060D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8BE397-8BAA-71F7-405E-8A8336838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C31297-6A61-DB39-AD0A-DD6275934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1676-7CFC-4843-B724-5D652852B66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6FEDD0B-F572-04EC-27FF-1B5515F86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682" y="177204"/>
            <a:ext cx="6506668" cy="34517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9" name="Image 8" descr="Une image contenant texte, Police, logo, Graphique">
            <a:extLst>
              <a:ext uri="{FF2B5EF4-FFF2-40B4-BE49-F238E27FC236}">
                <a16:creationId xmlns:a16="http://schemas.microsoft.com/office/drawing/2014/main" id="{D5179F23-DC45-A2CE-36C7-BBC20883B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2"/>
            <a:ext cx="1888067" cy="777439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E9356E6-A379-3717-88A3-A57AA8455FB3}"/>
              </a:ext>
            </a:extLst>
          </p:cNvPr>
          <p:cNvCxnSpPr>
            <a:cxnSpLocks/>
          </p:cNvCxnSpPr>
          <p:nvPr userDrawn="1"/>
        </p:nvCxnSpPr>
        <p:spPr>
          <a:xfrm>
            <a:off x="0" y="619809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98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89C1828-301C-37FA-4230-4711854E6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89B9C3-20CA-8951-6D76-59CB099D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9999-E0E8-402F-AADB-B86C8EEF060D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FA8707-D5B1-0F8E-E2EC-8C708A8AC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83C2A0-276A-C3ED-E749-18E1B2A5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1676-7CFC-4843-B724-5D652852B66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7EA6040-03A1-0A2D-9D07-BC29BAA8F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682" y="177204"/>
            <a:ext cx="6506668" cy="34517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8" name="Image 7" descr="Une image contenant texte, Police, logo, Graphique">
            <a:extLst>
              <a:ext uri="{FF2B5EF4-FFF2-40B4-BE49-F238E27FC236}">
                <a16:creationId xmlns:a16="http://schemas.microsoft.com/office/drawing/2014/main" id="{0AAFEED1-1E55-95B1-FA80-624DC59395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2"/>
            <a:ext cx="1888067" cy="777439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FD9A9D8-C1F4-4FE0-D175-88507D8C8825}"/>
              </a:ext>
            </a:extLst>
          </p:cNvPr>
          <p:cNvCxnSpPr>
            <a:cxnSpLocks/>
          </p:cNvCxnSpPr>
          <p:nvPr userDrawn="1"/>
        </p:nvCxnSpPr>
        <p:spPr>
          <a:xfrm>
            <a:off x="0" y="619809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28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F9EBD5B-08EC-3CAE-0776-F8B59318F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341F8E-ED13-0574-5B64-DCBD3E5D0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25364D-F09E-E42F-0E69-9A563D4B05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29999-E0E8-402F-AADB-B86C8EEF060D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CED852-916A-F002-3D52-05C24944B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A8C292-D22C-8A02-4E11-E5F11662C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71676-7CFC-4843-B724-5D652852B6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49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mmanuelle.drab-sommesous@atmo-grandest.eu" TargetMode="External"/><Relationship Id="rId7" Type="http://schemas.openxmlformats.org/officeDocument/2006/relationships/hyperlink" Target="mailto:caroline.marchand@ineris.fr" TargetMode="External"/><Relationship Id="rId2" Type="http://schemas.openxmlformats.org/officeDocument/2006/relationships/hyperlink" Target="mailto:fabrizio.botta@anses.fr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fabrice.marliere@ineris.fr" TargetMode="External"/><Relationship Id="rId5" Type="http://schemas.openxmlformats.org/officeDocument/2006/relationships/hyperlink" Target="mailto:ssocquet@atmo-aura.fr" TargetMode="External"/><Relationship Id="rId4" Type="http://schemas.openxmlformats.org/officeDocument/2006/relationships/hyperlink" Target="mailto:colin@ligair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11.jpeg"/><Relationship Id="rId4" Type="http://schemas.openxmlformats.org/officeDocument/2006/relationships/hyperlink" Target="https://www.google.com/url?sa=i&amp;rct=j&amp;q=&amp;esrc=s&amp;source=images&amp;cd=&amp;cad=rja&amp;uact=8&amp;ved=2ahUKEwjj34v8wezdAhUUgM4BHdxxDpEQjRx6BAgBEAU&amp;url=https://fr.wikipedia.org/wiki/Institut_national_de_l'environnement_industriel_et_des_risques&amp;psig=AOvVaw15uB_FnIPAluKzWuTVoyno&amp;ust=1538733190507097" TargetMode="External"/><Relationship Id="rId9" Type="http://schemas.openxmlformats.org/officeDocument/2006/relationships/hyperlink" Target="https://www.lcsqa.org/fr/rapport/resultats-de-la-campagne-nationale-exploratoire-de-mesure-des-residus-de-pesticides-dan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C16F7ED-2F1B-0777-2F75-E95EED8C02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National monitoring of the background impregnation of pesticides in ambient air</a:t>
            </a:r>
            <a:br>
              <a:rPr lang="en-US" dirty="0"/>
            </a:br>
            <a:r>
              <a:rPr lang="en-US" dirty="0"/>
              <a:t>in France</a:t>
            </a:r>
            <a:endParaRPr lang="fr-FR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2431C6F9-992B-D548-BB26-B334DD8BD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5232" y="2701925"/>
            <a:ext cx="5532904" cy="1241425"/>
          </a:xfrm>
        </p:spPr>
        <p:txBody>
          <a:bodyPr>
            <a:normAutofit/>
          </a:bodyPr>
          <a:lstStyle/>
          <a:p>
            <a:r>
              <a:rPr lang="fr-FR" sz="1800" b="1" i="1" dirty="0"/>
              <a:t>Aude Bourin, IMT Nord Europe/LCSQA</a:t>
            </a:r>
          </a:p>
          <a:p>
            <a:r>
              <a:rPr lang="fr-FR" sz="1800" b="1" i="1" dirty="0"/>
              <a:t>Caroline Marchand and Fabrice </a:t>
            </a:r>
            <a:r>
              <a:rPr lang="fr-FR" sz="1800" b="1" i="1" dirty="0" err="1"/>
              <a:t>Marlière</a:t>
            </a:r>
            <a:r>
              <a:rPr lang="fr-FR" sz="1800" b="1" i="1" dirty="0"/>
              <a:t>, INERIS/LCSQA</a:t>
            </a:r>
          </a:p>
        </p:txBody>
      </p:sp>
    </p:spTree>
    <p:extLst>
      <p:ext uri="{BB962C8B-B14F-4D97-AF65-F5344CB8AC3E}">
        <p14:creationId xmlns:p14="http://schemas.microsoft.com/office/powerpoint/2010/main" val="3814444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722BD2D-C6A7-40F2-81D2-FA2D2352E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1797"/>
            <a:ext cx="8686800" cy="3522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Site selection for semi-volatile substances</a:t>
            </a:r>
          </a:p>
          <a:p>
            <a:pPr lvl="1"/>
            <a:r>
              <a:rPr lang="en-GB" sz="1600" dirty="0"/>
              <a:t>1 site per region : 18 sites</a:t>
            </a:r>
          </a:p>
          <a:p>
            <a:pPr lvl="1"/>
            <a:r>
              <a:rPr lang="en-GB" sz="1600" dirty="0"/>
              <a:t>a </a:t>
            </a:r>
            <a:r>
              <a:rPr lang="en-GB" sz="1600" dirty="0" err="1"/>
              <a:t>minimun</a:t>
            </a:r>
            <a:r>
              <a:rPr lang="en-GB" sz="1600" dirty="0"/>
              <a:t> number of inhabitants within 5km : &gt;20 000 in mainland</a:t>
            </a:r>
          </a:p>
          <a:p>
            <a:pPr lvl="1"/>
            <a:r>
              <a:rPr lang="en-GB" sz="1600" dirty="0"/>
              <a:t>distance from sampling point to 1st plot: &gt; 200m (min 150m ) </a:t>
            </a:r>
          </a:p>
          <a:p>
            <a:pPr lvl="1"/>
            <a:r>
              <a:rPr lang="en-GB" sz="1600" dirty="0"/>
              <a:t>agricultural profiles : field crops, viticulture, arboriculture, market gardening (no livestock)</a:t>
            </a:r>
          </a:p>
          <a:p>
            <a:pPr lvl="1"/>
            <a:endParaRPr lang="en-GB" sz="1600" dirty="0"/>
          </a:p>
          <a:p>
            <a:endParaRPr lang="en-GB" sz="18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5B42534-2581-412B-A84E-F2CABF62E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of a long-term national monitoring - feedback from CNEP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DA039B7-93FA-4005-B098-5CA3DEC8A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12" y="2990068"/>
            <a:ext cx="2476068" cy="127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545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722BD2D-C6A7-40F2-81D2-FA2D2352E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1797"/>
            <a:ext cx="8686800" cy="3522825"/>
          </a:xfrm>
        </p:spPr>
        <p:txBody>
          <a:bodyPr>
            <a:noAutofit/>
          </a:bodyPr>
          <a:lstStyle/>
          <a:p>
            <a:r>
              <a:rPr lang="en-GB" sz="1800" dirty="0"/>
              <a:t>29 substances are not detected</a:t>
            </a:r>
          </a:p>
          <a:p>
            <a:r>
              <a:rPr lang="en-GB" sz="1800" dirty="0"/>
              <a:t>46 substances are detected and quantified</a:t>
            </a:r>
          </a:p>
          <a:p>
            <a:r>
              <a:rPr lang="en-GB" sz="1800" dirty="0"/>
              <a:t>Highest FQ : glyphosate (75%), lindane (62%), metolachlor (47%), pendimethalin (74%), </a:t>
            </a:r>
            <a:r>
              <a:rPr lang="en-GB" sz="1800" dirty="0" err="1"/>
              <a:t>prosulfocarb</a:t>
            </a:r>
            <a:r>
              <a:rPr lang="en-GB" sz="1800" dirty="0"/>
              <a:t> (37%) and triallate (43%) -- consistent with CNEP results</a:t>
            </a:r>
          </a:p>
          <a:p>
            <a:r>
              <a:rPr lang="en-GB" sz="1800" dirty="0"/>
              <a:t>Highest concentration (&gt;5 ng/m3) : deltamethrin, </a:t>
            </a:r>
            <a:r>
              <a:rPr lang="en-GB" sz="1800" dirty="0" err="1"/>
              <a:t>folpel</a:t>
            </a:r>
            <a:r>
              <a:rPr lang="en-GB" sz="1800" dirty="0"/>
              <a:t>, metolachlor, pendimethalin, </a:t>
            </a:r>
            <a:r>
              <a:rPr lang="en-GB" sz="1800" dirty="0" err="1"/>
              <a:t>prosulfocarb</a:t>
            </a:r>
            <a:r>
              <a:rPr lang="en-GB" sz="1800" dirty="0"/>
              <a:t> and triallate -- consistent with CNEP results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/>
              <a:t>Consolidation of these results in progress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/>
              <a:t>Detailed comparative study with the data obtained during the CNEP 2018-2019 (LCSQA report in 2023)</a:t>
            </a:r>
          </a:p>
          <a:p>
            <a:endParaRPr lang="en-GB" sz="18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5B42534-2581-412B-A84E-F2CABF62E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overview of the results</a:t>
            </a:r>
          </a:p>
        </p:txBody>
      </p:sp>
    </p:spTree>
    <p:extLst>
      <p:ext uri="{BB962C8B-B14F-4D97-AF65-F5344CB8AC3E}">
        <p14:creationId xmlns:p14="http://schemas.microsoft.com/office/powerpoint/2010/main" val="2663320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722BD2D-C6A7-40F2-81D2-FA2D2352E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1797"/>
            <a:ext cx="8686800" cy="3522825"/>
          </a:xfrm>
        </p:spPr>
        <p:txBody>
          <a:bodyPr>
            <a:noAutofit/>
          </a:bodyPr>
          <a:lstStyle/>
          <a:p>
            <a:r>
              <a:rPr lang="en-GB" sz="1800" dirty="0"/>
              <a:t>a CHIMERE version accounting for pesticide volatilization from soil and crops</a:t>
            </a:r>
          </a:p>
          <a:p>
            <a:r>
              <a:rPr lang="en-GB" sz="1800" dirty="0"/>
              <a:t>Application of the model for two pesticides</a:t>
            </a:r>
          </a:p>
          <a:p>
            <a:endParaRPr lang="en-GB" sz="18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5B42534-2581-412B-A84E-F2CABF62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682" y="177204"/>
            <a:ext cx="7135318" cy="584796"/>
          </a:xfrm>
        </p:spPr>
        <p:txBody>
          <a:bodyPr/>
          <a:lstStyle/>
          <a:p>
            <a:r>
              <a:rPr lang="en-GB" dirty="0"/>
              <a:t>Air pollution models for the dispersion of pesticides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E32FE7-4E4F-40A6-A6FD-CE732235DC4C}"/>
              </a:ext>
            </a:extLst>
          </p:cNvPr>
          <p:cNvSpPr/>
          <p:nvPr/>
        </p:nvSpPr>
        <p:spPr>
          <a:xfrm>
            <a:off x="5162550" y="412183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b="1" dirty="0" err="1"/>
              <a:t>Couvidat</a:t>
            </a:r>
            <a:r>
              <a:rPr lang="en-GB" sz="900" b="1" dirty="0"/>
              <a:t> et al., 2022 https://doi.org/10.1016/j.jhazmat.2021.12749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3BA967-A813-4FFB-A6D8-C84DF49DC09E}"/>
              </a:ext>
            </a:extLst>
          </p:cNvPr>
          <p:cNvSpPr/>
          <p:nvPr/>
        </p:nvSpPr>
        <p:spPr>
          <a:xfrm>
            <a:off x="387350" y="4385270"/>
            <a:ext cx="8210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C5AAA"/>
                </a:solidFill>
              </a:rPr>
              <a:t>Difficulties : coupling spatiotemporal data of pesticide application to a model of pesticide volatilization from soil and canopy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199754A-3D19-441D-A5E4-937A70730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871" y="1831813"/>
            <a:ext cx="5792008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10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722BD2D-C6A7-40F2-81D2-FA2D2352E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1797"/>
            <a:ext cx="8686800" cy="3522825"/>
          </a:xfrm>
        </p:spPr>
        <p:txBody>
          <a:bodyPr>
            <a:noAutofit/>
          </a:bodyPr>
          <a:lstStyle/>
          <a:p>
            <a:r>
              <a:rPr lang="en-GB" sz="1800" dirty="0"/>
              <a:t>National strategy adopted based on feedback from the CNEP </a:t>
            </a:r>
          </a:p>
          <a:p>
            <a:r>
              <a:rPr lang="en-GB" sz="1800" dirty="0"/>
              <a:t>Data from the long-term monitoring since 2021 : comparative study, modelling</a:t>
            </a:r>
          </a:p>
          <a:p>
            <a:r>
              <a:rPr lang="en-GB" sz="1800" dirty="0"/>
              <a:t>Laboratory </a:t>
            </a:r>
            <a:r>
              <a:rPr lang="en-GB" sz="1800" dirty="0" err="1"/>
              <a:t>intercomparison</a:t>
            </a:r>
            <a:r>
              <a:rPr lang="en-GB" sz="1800" dirty="0"/>
              <a:t> at the national scale</a:t>
            </a:r>
          </a:p>
          <a:p>
            <a:r>
              <a:rPr lang="en-US" sz="1800" dirty="0"/>
              <a:t>Need to make some clarifications and methodological additions through the revision of the NF XP X 43-059 standard</a:t>
            </a:r>
            <a:endParaRPr lang="en-GB" sz="18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5B42534-2581-412B-A84E-F2CABF62E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986754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ABC277-4BC7-4692-B561-0D05EF3219CC}"/>
              </a:ext>
            </a:extLst>
          </p:cNvPr>
          <p:cNvSpPr txBox="1"/>
          <p:nvPr/>
        </p:nvSpPr>
        <p:spPr>
          <a:xfrm>
            <a:off x="3391469" y="1556087"/>
            <a:ext cx="5343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chemeClr val="accent1">
                    <a:lumMod val="75000"/>
                  </a:schemeClr>
                </a:solidFill>
              </a:rPr>
              <a:t>Thanks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fr-FR" sz="2400" b="1" dirty="0" err="1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 attention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3A32DD-562E-493E-A9AC-D303D52BB68D}"/>
              </a:ext>
            </a:extLst>
          </p:cNvPr>
          <p:cNvSpPr/>
          <p:nvPr/>
        </p:nvSpPr>
        <p:spPr>
          <a:xfrm>
            <a:off x="381000" y="2703433"/>
            <a:ext cx="8553450" cy="120032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/>
              <a:t>Anses contact : </a:t>
            </a:r>
            <a:r>
              <a:rPr lang="fr-FR" dirty="0">
                <a:solidFill>
                  <a:srgbClr val="006699"/>
                </a:solidFill>
                <a:hlinkClick r:id="rId2"/>
              </a:rPr>
              <a:t>fabrizio.botta@anses.fr</a:t>
            </a:r>
            <a:endParaRPr lang="fr-FR" dirty="0">
              <a:solidFill>
                <a:srgbClr val="006699"/>
              </a:solidFill>
            </a:endParaRPr>
          </a:p>
          <a:p>
            <a:pPr algn="ctr"/>
            <a:r>
              <a:rPr lang="fr-FR" dirty="0"/>
              <a:t>Local network contact: </a:t>
            </a:r>
            <a:r>
              <a:rPr lang="fr-FR" dirty="0">
                <a:hlinkClick r:id="rId3"/>
              </a:rPr>
              <a:t>emmanuelle.drab-sommesous@atmo-grandest.eu</a:t>
            </a:r>
            <a:r>
              <a:rPr lang="fr-FR" dirty="0"/>
              <a:t>, </a:t>
            </a:r>
            <a:r>
              <a:rPr lang="fr-FR" dirty="0">
                <a:hlinkClick r:id="rId4"/>
              </a:rPr>
              <a:t>colin@ligair.fr</a:t>
            </a:r>
            <a:r>
              <a:rPr lang="fr-FR" dirty="0"/>
              <a:t>, </a:t>
            </a:r>
            <a:r>
              <a:rPr lang="fr-FR" dirty="0">
                <a:hlinkClick r:id="rId5"/>
              </a:rPr>
              <a:t>ssocquet@atmo-aura.fr</a:t>
            </a:r>
            <a:endParaRPr lang="fr-FR" dirty="0"/>
          </a:p>
          <a:p>
            <a:pPr algn="ctr"/>
            <a:r>
              <a:rPr lang="fr-FR" dirty="0"/>
              <a:t> LCSQA/</a:t>
            </a:r>
            <a:r>
              <a:rPr lang="fr-FR" dirty="0" err="1"/>
              <a:t>Ineris</a:t>
            </a:r>
            <a:r>
              <a:rPr lang="fr-FR" dirty="0"/>
              <a:t> contact : </a:t>
            </a:r>
            <a:r>
              <a:rPr lang="fr-FR" dirty="0">
                <a:solidFill>
                  <a:srgbClr val="006699"/>
                </a:solidFill>
                <a:hlinkClick r:id="rId6"/>
              </a:rPr>
              <a:t>fabrice.marliere@ineris.fr</a:t>
            </a:r>
            <a:r>
              <a:rPr lang="fr-FR" dirty="0">
                <a:solidFill>
                  <a:srgbClr val="006699"/>
                </a:solidFill>
              </a:rPr>
              <a:t>, </a:t>
            </a:r>
            <a:r>
              <a:rPr lang="fr-FR" dirty="0">
                <a:solidFill>
                  <a:srgbClr val="006699"/>
                </a:solidFill>
                <a:hlinkClick r:id="rId7"/>
              </a:rPr>
              <a:t>caroline.marchand@ineris.fr</a:t>
            </a:r>
            <a:r>
              <a:rPr lang="fr-FR" dirty="0">
                <a:solidFill>
                  <a:srgbClr val="0066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192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A69583D-9D96-63A5-64E2-492A7F186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1797"/>
            <a:ext cx="5664200" cy="35228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90’s: wonderings about transfer of pesticides in air</a:t>
            </a:r>
          </a:p>
          <a:p>
            <a:r>
              <a:rPr lang="en-US" dirty="0"/>
              <a:t>Since 2000: developments of sampling and analysis methods</a:t>
            </a:r>
            <a:br>
              <a:rPr lang="en-US" dirty="0"/>
            </a:br>
            <a:r>
              <a:rPr lang="en-US" dirty="0"/>
              <a:t>French </a:t>
            </a:r>
            <a:r>
              <a:rPr lang="en-US" dirty="0" err="1"/>
              <a:t>standardisation</a:t>
            </a:r>
            <a:r>
              <a:rPr lang="en-US" dirty="0"/>
              <a:t> in 2007 (XP X43-058 &amp; 059)</a:t>
            </a:r>
          </a:p>
          <a:p>
            <a:r>
              <a:rPr lang="en-US" dirty="0"/>
              <a:t>2001: beginning of measurement campaigns by local networks</a:t>
            </a:r>
          </a:p>
          <a:p>
            <a:pPr marL="0" indent="0">
              <a:buNone/>
            </a:pPr>
            <a:r>
              <a:rPr lang="en-GB" sz="2100" b="1" dirty="0" err="1">
                <a:solidFill>
                  <a:srgbClr val="0C5AAA"/>
                </a:solidFill>
              </a:rPr>
              <a:t>PhytAtmo</a:t>
            </a:r>
            <a:r>
              <a:rPr lang="en-GB" sz="2100" b="1" dirty="0">
                <a:solidFill>
                  <a:srgbClr val="0C5AAA"/>
                </a:solidFill>
              </a:rPr>
              <a:t> database which aggregates about 7000 samples </a:t>
            </a:r>
            <a:endParaRPr lang="en-US" sz="2100" b="1" dirty="0">
              <a:solidFill>
                <a:srgbClr val="0C5AAA"/>
              </a:solidFill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rgbClr val="0C5AAA"/>
                </a:solidFill>
              </a:rPr>
              <a:t>176 sites : [urban/rural] [background/proximity] [permanent/spot]</a:t>
            </a:r>
          </a:p>
          <a:p>
            <a:pPr marL="0" indent="0">
              <a:buNone/>
            </a:pPr>
            <a:r>
              <a:rPr lang="en-US" sz="2100" b="1" dirty="0">
                <a:solidFill>
                  <a:srgbClr val="0C5AAA"/>
                </a:solidFill>
              </a:rPr>
              <a:t>321 active substances (AS) / all agricultural activities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CEA62C7-EDB0-74AD-FB79-2FCE60D27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Review</a:t>
            </a:r>
            <a:r>
              <a:rPr lang="fr-FR" dirty="0"/>
              <a:t> of French </a:t>
            </a:r>
            <a:r>
              <a:rPr lang="fr-FR" dirty="0" err="1"/>
              <a:t>works</a:t>
            </a:r>
            <a:r>
              <a:rPr lang="fr-FR" dirty="0"/>
              <a:t> on pesticides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8A788D1-5527-41F2-AC17-886977E26A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63" y="4497753"/>
            <a:ext cx="295877" cy="402286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52B2E55E-1E44-495D-B90E-5AFFB5500B61}"/>
              </a:ext>
            </a:extLst>
          </p:cNvPr>
          <p:cNvGrpSpPr/>
          <p:nvPr/>
        </p:nvGrpSpPr>
        <p:grpSpPr>
          <a:xfrm>
            <a:off x="6462979" y="667767"/>
            <a:ext cx="2681021" cy="3796612"/>
            <a:chOff x="0" y="597652"/>
            <a:chExt cx="2681021" cy="3796612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6752921A-DE1D-4DD6-B8E4-87B7ABC3757B}"/>
                </a:ext>
              </a:extLst>
            </p:cNvPr>
            <p:cNvGrpSpPr/>
            <p:nvPr/>
          </p:nvGrpSpPr>
          <p:grpSpPr>
            <a:xfrm>
              <a:off x="0" y="597652"/>
              <a:ext cx="2681021" cy="3796612"/>
              <a:chOff x="0" y="597652"/>
              <a:chExt cx="2681021" cy="3796612"/>
            </a:xfrm>
          </p:grpSpPr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3EC7E114-53C8-4860-A5ED-E83DB7EFF7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597652"/>
                <a:ext cx="2681021" cy="3796612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50F606E-AE0D-4FD1-9E8A-D155EE09F305}"/>
                  </a:ext>
                </a:extLst>
              </p:cNvPr>
              <p:cNvSpPr/>
              <p:nvPr/>
            </p:nvSpPr>
            <p:spPr>
              <a:xfrm>
                <a:off x="1448522" y="3544685"/>
                <a:ext cx="828092" cy="1203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1F6512ED-72A3-4268-A6AE-E96F7A3D8781}"/>
                </a:ext>
              </a:extLst>
            </p:cNvPr>
            <p:cNvSpPr txBox="1"/>
            <p:nvPr/>
          </p:nvSpPr>
          <p:spPr>
            <a:xfrm>
              <a:off x="1340510" y="3480362"/>
              <a:ext cx="10441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dirty="0" err="1"/>
                <a:t>Number</a:t>
              </a:r>
              <a:r>
                <a:rPr lang="fr-FR" sz="600" dirty="0"/>
                <a:t> of sampling points</a:t>
              </a:r>
            </a:p>
          </p:txBody>
        </p: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E87C4F34-079F-4759-A684-C0CDC50F2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0325" y="4892757"/>
            <a:ext cx="295877" cy="25074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1895206-8053-422D-8B3A-297374210D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2340" y="4610747"/>
            <a:ext cx="439077" cy="21303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63CDD50-9BE8-4C94-BC60-8C37022C4A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922395"/>
            <a:ext cx="428752" cy="22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30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FE8F4-F3D6-4CB0-A020-E5509A6B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1797"/>
            <a:ext cx="5650992" cy="3522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/>
              <a:t>Goals</a:t>
            </a:r>
          </a:p>
          <a:p>
            <a:pPr lvl="1"/>
            <a:r>
              <a:rPr lang="fr-FR" sz="1600" dirty="0"/>
              <a:t>first </a:t>
            </a:r>
            <a:r>
              <a:rPr lang="fr-FR" sz="1600" b="1" dirty="0"/>
              <a:t>national and </a:t>
            </a:r>
            <a:r>
              <a:rPr lang="en-US" sz="1600" b="1" dirty="0" err="1"/>
              <a:t>harmonised</a:t>
            </a:r>
            <a:r>
              <a:rPr lang="en-US" sz="1600" b="1" dirty="0"/>
              <a:t> inventory</a:t>
            </a:r>
            <a:r>
              <a:rPr lang="en-US" sz="1600" dirty="0"/>
              <a:t> of pesticides levels in ambient air all over France, in a synchronized way and according to a common protocol</a:t>
            </a:r>
          </a:p>
          <a:p>
            <a:pPr lvl="1"/>
            <a:r>
              <a:rPr lang="fr-FR" sz="1600" b="1" dirty="0"/>
              <a:t>To </a:t>
            </a:r>
            <a:r>
              <a:rPr lang="fr-FR" sz="1600" b="1" dirty="0" err="1"/>
              <a:t>study</a:t>
            </a:r>
            <a:r>
              <a:rPr lang="fr-FR" sz="1600" b="1" dirty="0"/>
              <a:t> influence </a:t>
            </a:r>
            <a:r>
              <a:rPr lang="fr-FR" sz="1600" b="1" dirty="0" err="1"/>
              <a:t>factors</a:t>
            </a:r>
            <a:r>
              <a:rPr lang="fr-FR" sz="1600" b="1" dirty="0"/>
              <a:t> on sampling </a:t>
            </a:r>
            <a:r>
              <a:rPr lang="fr-FR" sz="1600" b="1" dirty="0" err="1"/>
              <a:t>strategy</a:t>
            </a:r>
            <a:r>
              <a:rPr lang="fr-FR" sz="1600" b="1" dirty="0"/>
              <a:t> </a:t>
            </a:r>
            <a:r>
              <a:rPr lang="fr-FR" sz="1600" dirty="0"/>
              <a:t>to help to </a:t>
            </a:r>
            <a:r>
              <a:rPr lang="fr-FR" sz="1600" dirty="0" err="1"/>
              <a:t>define</a:t>
            </a:r>
            <a:r>
              <a:rPr lang="fr-FR" sz="1600" dirty="0"/>
              <a:t> the design </a:t>
            </a:r>
            <a:r>
              <a:rPr lang="en-US" sz="1600" dirty="0">
                <a:sym typeface="Wingdings" panose="05000000000000000000" pitchFamily="2" charset="2"/>
              </a:rPr>
              <a:t>of pesticides periodic monitoring of on a national scale</a:t>
            </a:r>
            <a:endParaRPr lang="fr-FR" sz="1800" dirty="0"/>
          </a:p>
          <a:p>
            <a:pPr lvl="1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79D9460-8D00-4589-8252-32D6BB3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682" y="139882"/>
            <a:ext cx="6506668" cy="345170"/>
          </a:xfrm>
        </p:spPr>
        <p:txBody>
          <a:bodyPr/>
          <a:lstStyle/>
          <a:p>
            <a:r>
              <a:rPr lang="en-US" dirty="0"/>
              <a:t>National exploratory measurement campaign on pesticides (CNEP) in ambient air - 2018-2019 </a:t>
            </a:r>
            <a:endParaRPr lang="fr-FR" dirty="0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F87994DB-0CD6-48EF-AEFD-626659E890A3}"/>
              </a:ext>
            </a:extLst>
          </p:cNvPr>
          <p:cNvGrpSpPr/>
          <p:nvPr/>
        </p:nvGrpSpPr>
        <p:grpSpPr>
          <a:xfrm>
            <a:off x="6094772" y="1145236"/>
            <a:ext cx="1246391" cy="1456578"/>
            <a:chOff x="6120172" y="637236"/>
            <a:chExt cx="1246391" cy="1456578"/>
          </a:xfrm>
        </p:grpSpPr>
        <p:pic>
          <p:nvPicPr>
            <p:cNvPr id="13" name="Picture 2" descr="Ministère de l'Écologie (France) — Wikipédia">
              <a:extLst>
                <a:ext uri="{FF2B5EF4-FFF2-40B4-BE49-F238E27FC236}">
                  <a16:creationId xmlns:a16="http://schemas.microsoft.com/office/drawing/2014/main" id="{59A711E3-83D8-48BA-BC66-E9000FD823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172" y="637236"/>
              <a:ext cx="1246391" cy="1037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9A43FC28-3F94-44C6-97A5-3C8220C6F92B}"/>
                </a:ext>
              </a:extLst>
            </p:cNvPr>
            <p:cNvSpPr txBox="1"/>
            <p:nvPr/>
          </p:nvSpPr>
          <p:spPr>
            <a:xfrm>
              <a:off x="6203307" y="1693704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i="1" dirty="0">
                  <a:solidFill>
                    <a:srgbClr val="0C5AAA"/>
                  </a:solidFill>
                </a:rPr>
                <a:t>French Ministry of </a:t>
              </a:r>
              <a:r>
                <a:rPr lang="en-GB" sz="1000" i="1" dirty="0">
                  <a:solidFill>
                    <a:srgbClr val="0C5AAA"/>
                  </a:solidFill>
                </a:rPr>
                <a:t>Environment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2A04D463-0FAA-4760-A805-7FB89FE2FAE6}"/>
              </a:ext>
            </a:extLst>
          </p:cNvPr>
          <p:cNvGrpSpPr/>
          <p:nvPr/>
        </p:nvGrpSpPr>
        <p:grpSpPr>
          <a:xfrm>
            <a:off x="7474070" y="1246255"/>
            <a:ext cx="1419755" cy="1644459"/>
            <a:chOff x="7499470" y="738255"/>
            <a:chExt cx="1419755" cy="1644459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E5C9061E-FFB8-4039-BCBB-6DBA246EA163}"/>
                </a:ext>
              </a:extLst>
            </p:cNvPr>
            <p:cNvGrpSpPr/>
            <p:nvPr/>
          </p:nvGrpSpPr>
          <p:grpSpPr>
            <a:xfrm>
              <a:off x="7769576" y="738255"/>
              <a:ext cx="886346" cy="835553"/>
              <a:chOff x="7769578" y="1959682"/>
              <a:chExt cx="997825" cy="990098"/>
            </a:xfrm>
          </p:grpSpPr>
          <p:pic>
            <p:nvPicPr>
              <p:cNvPr id="15" name="Picture 2" descr="Résultat de recherche d'images pour &quot;ineris&quot;">
                <a:hlinkClick r:id="rId4"/>
                <a:extLst>
                  <a:ext uri="{FF2B5EF4-FFF2-40B4-BE49-F238E27FC236}">
                    <a16:creationId xmlns:a16="http://schemas.microsoft.com/office/drawing/2014/main" id="{5ABA84B9-3AAF-435B-B523-34CEC21156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6356" y="2440816"/>
                <a:ext cx="991046" cy="508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DAECD78F-F482-4A33-BC3D-88E88EF158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69578" y="1959682"/>
                <a:ext cx="991045" cy="480839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2F3E976-0C7E-41CD-BDDA-8A782BA5D247}"/>
                  </a:ext>
                </a:extLst>
              </p:cNvPr>
              <p:cNvSpPr/>
              <p:nvPr/>
            </p:nvSpPr>
            <p:spPr>
              <a:xfrm>
                <a:off x="7769579" y="1959682"/>
                <a:ext cx="997824" cy="990098"/>
              </a:xfrm>
              <a:prstGeom prst="rect">
                <a:avLst/>
              </a:prstGeom>
              <a:noFill/>
              <a:ln>
                <a:solidFill>
                  <a:srgbClr val="0C5A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8BE94D33-0B32-449C-8BFE-686149DD530A}"/>
                </a:ext>
              </a:extLst>
            </p:cNvPr>
            <p:cNvSpPr txBox="1"/>
            <p:nvPr/>
          </p:nvSpPr>
          <p:spPr>
            <a:xfrm>
              <a:off x="7499470" y="1674828"/>
              <a:ext cx="14197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i="1" dirty="0">
                  <a:solidFill>
                    <a:srgbClr val="0C5AAA"/>
                  </a:solidFill>
                </a:rPr>
                <a:t>French National Reference </a:t>
              </a:r>
              <a:r>
                <a:rPr lang="fr-FR" sz="1000" i="1" dirty="0" err="1">
                  <a:solidFill>
                    <a:srgbClr val="0C5AAA"/>
                  </a:solidFill>
                </a:rPr>
                <a:t>Laboratory</a:t>
              </a:r>
              <a:r>
                <a:rPr lang="fr-FR" sz="1000" i="1" dirty="0">
                  <a:solidFill>
                    <a:srgbClr val="0C5AAA"/>
                  </a:solidFill>
                </a:rPr>
                <a:t> for air </a:t>
              </a:r>
              <a:r>
                <a:rPr lang="fr-FR" sz="1000" i="1" dirty="0" err="1">
                  <a:solidFill>
                    <a:srgbClr val="0C5AAA"/>
                  </a:solidFill>
                </a:rPr>
                <a:t>quality</a:t>
              </a:r>
              <a:r>
                <a:rPr lang="fr-FR" sz="1000" i="1" dirty="0">
                  <a:solidFill>
                    <a:srgbClr val="0C5AAA"/>
                  </a:solidFill>
                </a:rPr>
                <a:t> monitoring 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73A233E7-907E-45FA-9B05-6E1B63BAC783}"/>
              </a:ext>
            </a:extLst>
          </p:cNvPr>
          <p:cNvGrpSpPr/>
          <p:nvPr/>
        </p:nvGrpSpPr>
        <p:grpSpPr>
          <a:xfrm>
            <a:off x="6022975" y="2867704"/>
            <a:ext cx="1257300" cy="1501850"/>
            <a:chOff x="6048375" y="2359704"/>
            <a:chExt cx="1257300" cy="150185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E396013C-7E21-4F2E-AC5A-58B00CEFB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6196" y="2359704"/>
              <a:ext cx="648715" cy="882017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BF2A7BD-0E32-4A98-ACB1-1EC08F3D5DEF}"/>
                </a:ext>
              </a:extLst>
            </p:cNvPr>
            <p:cNvSpPr txBox="1"/>
            <p:nvPr/>
          </p:nvSpPr>
          <p:spPr>
            <a:xfrm>
              <a:off x="6048375" y="3307556"/>
              <a:ext cx="12573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i="1" dirty="0">
                  <a:solidFill>
                    <a:srgbClr val="0C5AAA"/>
                  </a:solidFill>
                </a:rPr>
                <a:t>French local air </a:t>
              </a:r>
              <a:r>
                <a:rPr lang="fr-FR" sz="1000" i="1" dirty="0" err="1">
                  <a:solidFill>
                    <a:srgbClr val="0C5AAA"/>
                  </a:solidFill>
                </a:rPr>
                <a:t>quality</a:t>
              </a:r>
              <a:r>
                <a:rPr lang="fr-FR" sz="1000" i="1" dirty="0">
                  <a:solidFill>
                    <a:srgbClr val="0C5AAA"/>
                  </a:solidFill>
                </a:rPr>
                <a:t> monitoring networks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74F31CC6-F43B-4960-A9FF-38A16B8B498C}"/>
              </a:ext>
            </a:extLst>
          </p:cNvPr>
          <p:cNvGrpSpPr/>
          <p:nvPr/>
        </p:nvGrpSpPr>
        <p:grpSpPr>
          <a:xfrm>
            <a:off x="7478213" y="2933199"/>
            <a:ext cx="1485290" cy="1288711"/>
            <a:chOff x="7503613" y="2425199"/>
            <a:chExt cx="1485290" cy="1288711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44F83E0-C93A-4F19-AE06-229243699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93025" y="2425199"/>
              <a:ext cx="875308" cy="741786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D6F4B598-A74E-4830-9C7E-835826CC8AF7}"/>
                </a:ext>
              </a:extLst>
            </p:cNvPr>
            <p:cNvSpPr txBox="1"/>
            <p:nvPr/>
          </p:nvSpPr>
          <p:spPr>
            <a:xfrm>
              <a:off x="7503613" y="3313800"/>
              <a:ext cx="14852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000" i="1">
                  <a:solidFill>
                    <a:srgbClr val="0C5AAA"/>
                  </a:solidFill>
                </a:defRPr>
              </a:lvl1pPr>
            </a:lstStyle>
            <a:p>
              <a:r>
                <a:rPr lang="en-US" dirty="0"/>
                <a:t>French National Agency of Sanitary Safety</a:t>
              </a:r>
              <a:endParaRPr lang="fr-FR" dirty="0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1E9AC7AE-3086-4B10-A2FA-F5E5052046B9}"/>
              </a:ext>
            </a:extLst>
          </p:cNvPr>
          <p:cNvSpPr/>
          <p:nvPr/>
        </p:nvSpPr>
        <p:spPr>
          <a:xfrm>
            <a:off x="675986" y="3110333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C5AAA"/>
                </a:solidFill>
              </a:rPr>
              <a:t>Choice of measurement sites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C5AAA"/>
                </a:solidFill>
              </a:rPr>
              <a:t>Sampling duration and frequency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C5AAA"/>
                </a:solidFill>
              </a:rPr>
              <a:t>Analysis methods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D98D7F-3230-464A-BDCC-872F3A465C21}"/>
              </a:ext>
            </a:extLst>
          </p:cNvPr>
          <p:cNvSpPr/>
          <p:nvPr/>
        </p:nvSpPr>
        <p:spPr>
          <a:xfrm>
            <a:off x="262890" y="4480381"/>
            <a:ext cx="64579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Link to the report :</a:t>
            </a:r>
            <a:r>
              <a:rPr lang="en-GB" sz="1100" dirty="0">
                <a:hlinkClick r:id="rId9"/>
              </a:rPr>
              <a:t>https://www.lcsqa.org/fr/rapport/resultats-de-la-campagne-nationale-exploratoire-de-mesure-des-residus-de-pesticides-dans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12367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F5435AA-A84B-43E4-85C8-F90ACB5FC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71797"/>
            <a:ext cx="8462865" cy="3522825"/>
          </a:xfrm>
        </p:spPr>
        <p:txBody>
          <a:bodyPr>
            <a:normAutofit/>
          </a:bodyPr>
          <a:lstStyle/>
          <a:p>
            <a:r>
              <a:rPr lang="en-GB" sz="1800" dirty="0"/>
              <a:t>Duration of the campaign: 1 year from June 2018 - June 2019</a:t>
            </a:r>
          </a:p>
          <a:p>
            <a:r>
              <a:rPr lang="en-GB" sz="1800" dirty="0"/>
              <a:t>Where: 50 stations working with local networks (DROM and mainland)</a:t>
            </a:r>
          </a:p>
          <a:p>
            <a:r>
              <a:rPr lang="en-GB" sz="1800" dirty="0"/>
              <a:t>More than 1800 samples analysed by a common analytical lab with high-performance quantitation limits (national laboratory </a:t>
            </a:r>
            <a:r>
              <a:rPr lang="en-GB" sz="1800" dirty="0" err="1"/>
              <a:t>intercomparisons</a:t>
            </a:r>
            <a:r>
              <a:rPr lang="en-GB" sz="1800" dirty="0"/>
              <a:t> 2015 and 2022)</a:t>
            </a:r>
          </a:p>
          <a:p>
            <a:r>
              <a:rPr lang="en-GB" sz="1800" dirty="0"/>
              <a:t>75 studied substances (insecticides, fungicides et herbicides) </a:t>
            </a:r>
          </a:p>
          <a:p>
            <a:pPr lvl="1"/>
            <a:r>
              <a:rPr lang="en-GB" sz="1400" dirty="0"/>
              <a:t>72 semi-volatiles</a:t>
            </a:r>
          </a:p>
          <a:p>
            <a:pPr lvl="1"/>
            <a:r>
              <a:rPr lang="en-GB" sz="1400" dirty="0"/>
              <a:t>3 polar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FE6BD58B-07BF-53FB-8AF8-1BFB09A20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CNEP campaign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3DEEB6-44DA-44AE-91AC-685BE36FDC90}"/>
              </a:ext>
            </a:extLst>
          </p:cNvPr>
          <p:cNvSpPr/>
          <p:nvPr/>
        </p:nvSpPr>
        <p:spPr>
          <a:xfrm>
            <a:off x="543464" y="3456283"/>
            <a:ext cx="6512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C5AAA"/>
                </a:solidFill>
              </a:rPr>
              <a:t>List of the substances acquired by a selection process</a:t>
            </a:r>
          </a:p>
        </p:txBody>
      </p:sp>
    </p:spTree>
    <p:extLst>
      <p:ext uri="{BB962C8B-B14F-4D97-AF65-F5344CB8AC3E}">
        <p14:creationId xmlns:p14="http://schemas.microsoft.com/office/powerpoint/2010/main" val="294241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D11ED44-E2E2-4229-BB7D-A3E0950EE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00" y="1071797"/>
            <a:ext cx="2946400" cy="352282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Depending on </a:t>
            </a:r>
            <a:r>
              <a:rPr lang="en-US" b="1" dirty="0">
                <a:solidFill>
                  <a:srgbClr val="0C5AAA"/>
                </a:solidFill>
              </a:rPr>
              <a:t>residential areas</a:t>
            </a:r>
            <a:r>
              <a:rPr lang="en-US" dirty="0">
                <a:solidFill>
                  <a:srgbClr val="0C5AAA"/>
                </a:solidFill>
              </a:rPr>
              <a:t>:</a:t>
            </a:r>
          </a:p>
          <a:p>
            <a:pPr lvl="1"/>
            <a:r>
              <a:rPr lang="en-US" dirty="0"/>
              <a:t>50% of urban/peri-urban sites</a:t>
            </a:r>
          </a:p>
          <a:p>
            <a:pPr lvl="1"/>
            <a:r>
              <a:rPr lang="en-US" dirty="0"/>
              <a:t>50% of rural sites</a:t>
            </a:r>
          </a:p>
          <a:p>
            <a:r>
              <a:rPr lang="en-US" dirty="0"/>
              <a:t>Depending on </a:t>
            </a:r>
            <a:br>
              <a:rPr lang="en-US" dirty="0"/>
            </a:br>
            <a:r>
              <a:rPr lang="en-US" b="1" dirty="0">
                <a:solidFill>
                  <a:srgbClr val="0C5AAA"/>
                </a:solidFill>
              </a:rPr>
              <a:t>major agricultural activities:</a:t>
            </a:r>
          </a:p>
          <a:p>
            <a:pPr lvl="1"/>
            <a:r>
              <a:rPr lang="en-US" dirty="0"/>
              <a:t>26% of field crop sites,</a:t>
            </a:r>
          </a:p>
          <a:p>
            <a:pPr lvl="1"/>
            <a:r>
              <a:rPr lang="en-US" dirty="0"/>
              <a:t>18% of wine-growing sites,</a:t>
            </a:r>
          </a:p>
          <a:p>
            <a:pPr lvl="1"/>
            <a:r>
              <a:rPr lang="en-US" dirty="0"/>
              <a:t>20% of arboricultural sites,</a:t>
            </a:r>
          </a:p>
          <a:p>
            <a:pPr lvl="1"/>
            <a:r>
              <a:rPr lang="en-US" dirty="0"/>
              <a:t>10% of market-gardening sites</a:t>
            </a:r>
          </a:p>
          <a:p>
            <a:pPr lvl="1"/>
            <a:r>
              <a:rPr lang="en-US" dirty="0"/>
              <a:t>6% of livestock sites</a:t>
            </a:r>
          </a:p>
          <a:p>
            <a:pPr lvl="1"/>
            <a:r>
              <a:rPr lang="en-US" dirty="0"/>
              <a:t>20% of sites with no major agricultural activity </a:t>
            </a:r>
          </a:p>
          <a:p>
            <a:endParaRPr lang="en-US" dirty="0"/>
          </a:p>
          <a:p>
            <a:r>
              <a:rPr lang="en-US" dirty="0"/>
              <a:t>1 to 6 sites per region </a:t>
            </a:r>
            <a:br>
              <a:rPr lang="en-US" dirty="0"/>
            </a:br>
            <a:r>
              <a:rPr lang="en-US" dirty="0"/>
              <a:t>France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76E3B66-9184-4C41-BA78-9669DAF3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Spatial sampling </a:t>
            </a:r>
            <a:r>
              <a:rPr lang="fr-FR" dirty="0" err="1"/>
              <a:t>strategy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C96F71F-CD7D-4716-AD52-E80463FBC0C0}"/>
              </a:ext>
            </a:extLst>
          </p:cNvPr>
          <p:cNvSpPr txBox="1">
            <a:spLocks/>
          </p:cNvSpPr>
          <p:nvPr/>
        </p:nvSpPr>
        <p:spPr>
          <a:xfrm>
            <a:off x="5652120" y="627534"/>
            <a:ext cx="3600400" cy="3864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196850">
              <a:spcBef>
                <a:spcPts val="1200"/>
              </a:spcBef>
              <a:buClr>
                <a:srgbClr val="0C5AAA"/>
              </a:buClr>
              <a:buFont typeface="Wingdings" panose="05000000000000000000" pitchFamily="2" charset="2"/>
              <a:buChar char="§"/>
            </a:pPr>
            <a:endParaRPr lang="fr-FR" sz="1400" b="1" dirty="0">
              <a:solidFill>
                <a:srgbClr val="0C5AAA"/>
              </a:solidFill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4F9D8DA6-ED02-47F4-8E0C-D2364A7CE9F3}"/>
              </a:ext>
            </a:extLst>
          </p:cNvPr>
          <p:cNvGrpSpPr/>
          <p:nvPr/>
        </p:nvGrpSpPr>
        <p:grpSpPr>
          <a:xfrm>
            <a:off x="0" y="908025"/>
            <a:ext cx="5663192" cy="4030999"/>
            <a:chOff x="0" y="700991"/>
            <a:chExt cx="5663192" cy="4030999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29F907B4-8D14-4FBF-B270-1DDDE3ED0EDB}"/>
                </a:ext>
              </a:extLst>
            </p:cNvPr>
            <p:cNvGrpSpPr/>
            <p:nvPr/>
          </p:nvGrpSpPr>
          <p:grpSpPr>
            <a:xfrm>
              <a:off x="0" y="700991"/>
              <a:ext cx="5663192" cy="4030999"/>
              <a:chOff x="0" y="651810"/>
              <a:chExt cx="5663192" cy="4030999"/>
            </a:xfrm>
          </p:grpSpPr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FB193B42-AE01-44A3-8541-6FE2DF4849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4" t="1190" r="1432" b="1484"/>
              <a:stretch/>
            </p:blipFill>
            <p:spPr>
              <a:xfrm>
                <a:off x="31002" y="651810"/>
                <a:ext cx="5632190" cy="4030999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9E5007D-0420-4D08-9FD7-69B0767071A3}"/>
                  </a:ext>
                </a:extLst>
              </p:cNvPr>
              <p:cNvSpPr/>
              <p:nvPr/>
            </p:nvSpPr>
            <p:spPr>
              <a:xfrm>
                <a:off x="0" y="699542"/>
                <a:ext cx="3383868" cy="1800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8B279F5-60AE-420F-8CF6-CDFD3F31C3A9}"/>
                </a:ext>
              </a:extLst>
            </p:cNvPr>
            <p:cNvSpPr txBox="1"/>
            <p:nvPr/>
          </p:nvSpPr>
          <p:spPr>
            <a:xfrm>
              <a:off x="3494697" y="1959682"/>
              <a:ext cx="1581359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Main agricultural </a:t>
              </a:r>
              <a:r>
                <a:rPr lang="fr-FR" sz="7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activity</a:t>
              </a:r>
              <a:r>
                <a:rPr lang="fr-FR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 of sites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BD434D-9158-4D7F-9BCC-E2F6C6081974}"/>
                </a:ext>
              </a:extLst>
            </p:cNvPr>
            <p:cNvSpPr/>
            <p:nvPr/>
          </p:nvSpPr>
          <p:spPr>
            <a:xfrm>
              <a:off x="3707904" y="3124987"/>
              <a:ext cx="1152128" cy="108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4467180-8BE4-4FC4-A0C9-16E56FB0F5FB}"/>
                </a:ext>
              </a:extLst>
            </p:cNvPr>
            <p:cNvSpPr txBox="1"/>
            <p:nvPr/>
          </p:nvSpPr>
          <p:spPr>
            <a:xfrm>
              <a:off x="3835890" y="3174528"/>
              <a:ext cx="815112" cy="8540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75"/>
                </a:spcAft>
              </a:pPr>
              <a:r>
                <a:rPr lang="fr-FR" sz="700" dirty="0" err="1"/>
                <a:t>Vineyards</a:t>
              </a:r>
              <a:endParaRPr lang="fr-FR" sz="700" dirty="0"/>
            </a:p>
            <a:p>
              <a:pPr>
                <a:spcAft>
                  <a:spcPts val="150"/>
                </a:spcAft>
              </a:pPr>
              <a:r>
                <a:rPr lang="fr-FR" sz="700" dirty="0" err="1"/>
                <a:t>Orchards</a:t>
              </a:r>
              <a:endParaRPr lang="fr-FR" sz="700" dirty="0"/>
            </a:p>
            <a:p>
              <a:pPr>
                <a:spcAft>
                  <a:spcPts val="150"/>
                </a:spcAft>
              </a:pPr>
              <a:r>
                <a:rPr lang="fr-FR" sz="700" dirty="0"/>
                <a:t>Urban</a:t>
              </a:r>
            </a:p>
            <a:p>
              <a:pPr>
                <a:spcAft>
                  <a:spcPts val="150"/>
                </a:spcAft>
              </a:pPr>
              <a:r>
                <a:rPr lang="fr-FR" sz="700" dirty="0"/>
                <a:t>Field </a:t>
              </a:r>
              <a:r>
                <a:rPr lang="fr-FR" sz="700" dirty="0" err="1"/>
                <a:t>crops</a:t>
              </a:r>
              <a:endParaRPr lang="fr-FR" sz="700" dirty="0"/>
            </a:p>
            <a:p>
              <a:pPr>
                <a:spcAft>
                  <a:spcPts val="150"/>
                </a:spcAft>
              </a:pPr>
              <a:r>
                <a:rPr lang="fr-FR" sz="700" dirty="0" err="1"/>
                <a:t>Complex</a:t>
              </a:r>
              <a:r>
                <a:rPr lang="fr-FR" sz="700" dirty="0"/>
                <a:t> </a:t>
              </a:r>
              <a:r>
                <a:rPr lang="fr-FR" sz="700" dirty="0" err="1"/>
                <a:t>crops</a:t>
              </a:r>
              <a:endParaRPr lang="fr-FR" sz="700" dirty="0"/>
            </a:p>
            <a:p>
              <a:pPr>
                <a:spcAft>
                  <a:spcPts val="50"/>
                </a:spcAft>
              </a:pPr>
              <a:r>
                <a:rPr lang="fr-FR" sz="700" dirty="0" err="1"/>
                <a:t>Others</a:t>
              </a:r>
              <a:endParaRPr lang="fr-FR" sz="700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1A4577B-FEBC-494D-B3DF-FA298C5FEB6E}"/>
                </a:ext>
              </a:extLst>
            </p:cNvPr>
            <p:cNvSpPr txBox="1"/>
            <p:nvPr/>
          </p:nvSpPr>
          <p:spPr>
            <a:xfrm>
              <a:off x="3828895" y="2111536"/>
              <a:ext cx="1031137" cy="10002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50"/>
                </a:spcAft>
              </a:pPr>
              <a:r>
                <a:rPr lang="fr-FR" sz="700" dirty="0" err="1"/>
                <a:t>Livestock</a:t>
              </a:r>
              <a:endParaRPr lang="fr-FR" sz="700" dirty="0"/>
            </a:p>
            <a:p>
              <a:pPr>
                <a:spcAft>
                  <a:spcPts val="150"/>
                </a:spcAft>
              </a:pPr>
              <a:r>
                <a:rPr lang="fr-FR" sz="700" dirty="0"/>
                <a:t>Field </a:t>
              </a:r>
              <a:r>
                <a:rPr lang="fr-FR" sz="700" dirty="0" err="1"/>
                <a:t>crops</a:t>
              </a:r>
              <a:endParaRPr lang="fr-FR" sz="700" dirty="0"/>
            </a:p>
            <a:p>
              <a:pPr>
                <a:spcAft>
                  <a:spcPts val="125"/>
                </a:spcAft>
              </a:pPr>
              <a:r>
                <a:rPr lang="fr-FR" sz="700" dirty="0" err="1"/>
                <a:t>Market</a:t>
              </a:r>
              <a:r>
                <a:rPr lang="fr-FR" sz="700" dirty="0"/>
                <a:t> </a:t>
              </a:r>
              <a:r>
                <a:rPr lang="fr-FR" sz="700" dirty="0" err="1"/>
                <a:t>gardening</a:t>
              </a:r>
              <a:endParaRPr lang="fr-FR" sz="700" dirty="0"/>
            </a:p>
            <a:p>
              <a:pPr>
                <a:spcAft>
                  <a:spcPts val="150"/>
                </a:spcAft>
              </a:pPr>
              <a:r>
                <a:rPr lang="fr-FR" sz="700" dirty="0"/>
                <a:t>Arboriculture</a:t>
              </a:r>
            </a:p>
            <a:p>
              <a:pPr>
                <a:spcAft>
                  <a:spcPts val="150"/>
                </a:spcAft>
              </a:pPr>
              <a:r>
                <a:rPr lang="fr-FR" sz="700" dirty="0" err="1"/>
                <a:t>Wine-growing</a:t>
              </a:r>
              <a:endParaRPr lang="fr-FR" sz="700" dirty="0"/>
            </a:p>
            <a:p>
              <a:pPr>
                <a:spcAft>
                  <a:spcPts val="300"/>
                </a:spcAft>
              </a:pPr>
              <a:r>
                <a:rPr lang="fr-FR" sz="700" dirty="0"/>
                <a:t>No major culture</a:t>
              </a:r>
            </a:p>
            <a:p>
              <a:r>
                <a:rPr lang="fr-FR" sz="700" dirty="0"/>
                <a:t>Glyphosate monitoring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61E9CF8-A92D-4B04-BC3A-AFA2A78F752C}"/>
                </a:ext>
              </a:extLst>
            </p:cNvPr>
            <p:cNvSpPr txBox="1"/>
            <p:nvPr/>
          </p:nvSpPr>
          <p:spPr>
            <a:xfrm>
              <a:off x="3527884" y="3052999"/>
              <a:ext cx="1277787" cy="18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Type of land use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2637B1F-F189-4BCA-A2E7-CC98E5D49FCA}"/>
              </a:ext>
            </a:extLst>
          </p:cNvPr>
          <p:cNvSpPr/>
          <p:nvPr/>
        </p:nvSpPr>
        <p:spPr>
          <a:xfrm>
            <a:off x="0" y="703770"/>
            <a:ext cx="449942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rgbClr val="0C5AAA"/>
                </a:solidFill>
                <a:latin typeface="Calibri" panose="020F0502020204030204" pitchFamily="34" charset="0"/>
              </a:rPr>
              <a:t>located out of the proximity or direct influence of a single crop</a:t>
            </a:r>
            <a:endParaRPr lang="en-GB" sz="1300" b="1" dirty="0">
              <a:solidFill>
                <a:srgbClr val="0C5AAA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65AFAFD-A64C-4059-9459-6FA581872E80}"/>
              </a:ext>
            </a:extLst>
          </p:cNvPr>
          <p:cNvSpPr txBox="1"/>
          <p:nvPr/>
        </p:nvSpPr>
        <p:spPr>
          <a:xfrm>
            <a:off x="1689100" y="4782166"/>
            <a:ext cx="68606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42925" lvl="1" indent="-276225" algn="r">
              <a:spcBef>
                <a:spcPts val="400"/>
              </a:spcBef>
              <a:buFont typeface="Wingdings" panose="05000000000000000000" pitchFamily="2" charset="2"/>
              <a:buChar char="è"/>
            </a:pPr>
            <a:r>
              <a:rPr lang="fr-FR" sz="1400" b="1" dirty="0">
                <a:solidFill>
                  <a:srgbClr val="0C5AAA"/>
                </a:solidFill>
                <a:sym typeface="Wingdings" panose="05000000000000000000" pitchFamily="2" charset="2"/>
              </a:rPr>
              <a:t>50 sampling sites </a:t>
            </a:r>
            <a:r>
              <a:rPr lang="fr-FR" sz="1400" b="1" dirty="0" err="1">
                <a:solidFill>
                  <a:srgbClr val="0C5AAA"/>
                </a:solidFill>
                <a:sym typeface="Wingdings" panose="05000000000000000000" pitchFamily="2" charset="2"/>
              </a:rPr>
              <a:t>distributed</a:t>
            </a:r>
            <a:r>
              <a:rPr lang="fr-FR" sz="1400" b="1" dirty="0">
                <a:solidFill>
                  <a:srgbClr val="0C5AAA"/>
                </a:solidFill>
                <a:sym typeface="Wingdings" panose="05000000000000000000" pitchFamily="2" charset="2"/>
              </a:rPr>
              <a:t> all over France </a:t>
            </a:r>
            <a:r>
              <a:rPr lang="fr-FR" sz="1400" b="1" dirty="0">
                <a:solidFill>
                  <a:srgbClr val="0C5AAA"/>
                </a:solidFill>
              </a:rPr>
              <a:t>(</a:t>
            </a:r>
            <a:r>
              <a:rPr lang="fr-FR" sz="1400" b="1" dirty="0" err="1">
                <a:solidFill>
                  <a:srgbClr val="0C5AAA"/>
                </a:solidFill>
              </a:rPr>
              <a:t>mainland</a:t>
            </a:r>
            <a:r>
              <a:rPr lang="fr-FR" sz="1400" b="1" dirty="0">
                <a:solidFill>
                  <a:srgbClr val="0C5AAA"/>
                </a:solidFill>
              </a:rPr>
              <a:t> + </a:t>
            </a:r>
            <a:r>
              <a:rPr lang="fr-FR" sz="1400" b="1" dirty="0" err="1">
                <a:solidFill>
                  <a:srgbClr val="0C5AAA"/>
                </a:solidFill>
              </a:rPr>
              <a:t>overseas</a:t>
            </a:r>
            <a:r>
              <a:rPr lang="fr-FR" sz="1400" b="1" dirty="0">
                <a:solidFill>
                  <a:srgbClr val="0C5AAA"/>
                </a:solidFill>
              </a:rPr>
              <a:t> (DROM)) </a:t>
            </a:r>
            <a:endParaRPr lang="fr-FR" sz="1400" b="1" dirty="0">
              <a:solidFill>
                <a:srgbClr val="0C5AAA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4238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81D342E-212C-4B25-872B-ED1ECCB0C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29" y="1071797"/>
            <a:ext cx="6349042" cy="2681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 2 pre-campaign </a:t>
            </a:r>
            <a:r>
              <a:rPr lang="en-GB" sz="1800" dirty="0"/>
              <a:t>were done to test the influence</a:t>
            </a:r>
          </a:p>
          <a:p>
            <a:pPr lvl="1"/>
            <a:r>
              <a:rPr lang="en-GB" sz="1400" dirty="0"/>
              <a:t>Type of active sampling techniques : low/high volume samplers</a:t>
            </a:r>
          </a:p>
          <a:p>
            <a:pPr lvl="1"/>
            <a:r>
              <a:rPr lang="en-GB" sz="1400" dirty="0"/>
              <a:t>Fraction of PM</a:t>
            </a:r>
          </a:p>
          <a:p>
            <a:pPr lvl="1"/>
            <a:r>
              <a:rPr lang="en-GB" sz="1400" dirty="0"/>
              <a:t>Type of sampler and the use of XAD-2 resin</a:t>
            </a:r>
          </a:p>
          <a:p>
            <a:pPr lvl="1"/>
            <a:r>
              <a:rPr lang="en-GB" sz="1400" dirty="0"/>
              <a:t>Analytical laboratory techniques (LC-MS/MS ESI+ or GCMS/MS)</a:t>
            </a:r>
          </a:p>
          <a:p>
            <a:pPr lvl="1"/>
            <a:r>
              <a:rPr lang="en-GB" sz="1400" dirty="0"/>
              <a:t>Gas/particle phase: global quantification or separate analysis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F83ADBD-BCA1-49E1-B170-446C0ACDE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682" y="142698"/>
            <a:ext cx="6506668" cy="345170"/>
          </a:xfrm>
        </p:spPr>
        <p:txBody>
          <a:bodyPr/>
          <a:lstStyle/>
          <a:p>
            <a:r>
              <a:rPr lang="en-GB" dirty="0"/>
              <a:t>Harmonised sampling protocol and temporal sampling strategy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009BE7-F704-4860-804F-A74E4C0E8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019" y="847186"/>
            <a:ext cx="2605177" cy="194898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6985255-624E-482C-884A-09428C97EB6B}"/>
              </a:ext>
            </a:extLst>
          </p:cNvPr>
          <p:cNvSpPr txBox="1"/>
          <p:nvPr/>
        </p:nvSpPr>
        <p:spPr>
          <a:xfrm>
            <a:off x="3638012" y="3013948"/>
            <a:ext cx="54107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C5AAA"/>
                </a:solidFill>
              </a:rPr>
              <a:t>Recommendations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C5AAA"/>
                </a:solidFill>
              </a:rPr>
              <a:t>Partisol</a:t>
            </a:r>
            <a:r>
              <a:rPr lang="en-GB" dirty="0">
                <a:solidFill>
                  <a:srgbClr val="0C5AAA"/>
                </a:solidFill>
              </a:rPr>
              <a:t> or DAH80 with PM</a:t>
            </a:r>
            <a:r>
              <a:rPr lang="en-GB" baseline="-25000" dirty="0">
                <a:solidFill>
                  <a:srgbClr val="0C5AAA"/>
                </a:solidFill>
              </a:rPr>
              <a:t>10</a:t>
            </a:r>
            <a:r>
              <a:rPr lang="en-GB" dirty="0">
                <a:solidFill>
                  <a:srgbClr val="0C5AAA"/>
                </a:solidFill>
              </a:rPr>
              <a:t> cut-off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C5AAA"/>
                </a:solidFill>
              </a:rPr>
              <a:t>One unique analytical lab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C5AAA"/>
                </a:solidFill>
              </a:rPr>
              <a:t>Sampling frequency : 1 month to 1 week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C5AAA"/>
                </a:solidFill>
              </a:rPr>
              <a:t>Sampling duration : 2 to 7 days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C5AAA"/>
                </a:solidFill>
              </a:rPr>
              <a:t>List of metadata to be provided (met parameters)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1395351-9472-4533-9029-05D803BBC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11556"/>
            <a:ext cx="1593186" cy="21144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D16C7B9-A18F-464F-A69E-C3D4B4112DC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7" t="5224" r="13276" b="12122"/>
          <a:stretch/>
        </p:blipFill>
        <p:spPr>
          <a:xfrm>
            <a:off x="1524000" y="3076575"/>
            <a:ext cx="19716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6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789FD5D-44BB-41D2-A6D1-908472953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Quantification rate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217ABBE-5EDF-4548-A54D-0422C2C78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682" y="177204"/>
            <a:ext cx="6506668" cy="345170"/>
          </a:xfrm>
        </p:spPr>
        <p:txBody>
          <a:bodyPr/>
          <a:lstStyle/>
          <a:p>
            <a:r>
              <a:rPr lang="en-GB" dirty="0"/>
              <a:t>CNEP results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050BF44-9DE0-4C02-A619-3A8FB660E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1594"/>
            <a:ext cx="9144000" cy="22773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E8679A-BF62-4231-A800-E64AE2037439}"/>
              </a:ext>
            </a:extLst>
          </p:cNvPr>
          <p:cNvSpPr/>
          <p:nvPr/>
        </p:nvSpPr>
        <p:spPr>
          <a:xfrm>
            <a:off x="0" y="2018581"/>
            <a:ext cx="1621766" cy="2260121"/>
          </a:xfrm>
          <a:prstGeom prst="rect">
            <a:avLst/>
          </a:prstGeom>
          <a:noFill/>
          <a:ln w="57150">
            <a:solidFill>
              <a:srgbClr val="0C5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D5A761-10F3-400C-868B-E20816A0A7A1}"/>
              </a:ext>
            </a:extLst>
          </p:cNvPr>
          <p:cNvSpPr/>
          <p:nvPr/>
        </p:nvSpPr>
        <p:spPr>
          <a:xfrm>
            <a:off x="6090249" y="2035835"/>
            <a:ext cx="1000664" cy="655608"/>
          </a:xfrm>
          <a:prstGeom prst="rect">
            <a:avLst/>
          </a:prstGeom>
          <a:noFill/>
          <a:ln w="38100">
            <a:solidFill>
              <a:srgbClr val="0C5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684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789FD5D-44BB-41D2-A6D1-908472953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Annual means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217ABBE-5EDF-4548-A54D-0422C2C78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682" y="177204"/>
            <a:ext cx="6506668" cy="345170"/>
          </a:xfrm>
        </p:spPr>
        <p:txBody>
          <a:bodyPr/>
          <a:lstStyle/>
          <a:p>
            <a:r>
              <a:rPr lang="en-GB" dirty="0"/>
              <a:t>CNEP results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E2820D-BBB2-443F-B2FB-3BB8C22DAC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84"/>
          <a:stretch/>
        </p:blipFill>
        <p:spPr>
          <a:xfrm>
            <a:off x="1287624" y="1767840"/>
            <a:ext cx="6662058" cy="33756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467AD9-3BA8-45F2-9879-45BA1D893309}"/>
              </a:ext>
            </a:extLst>
          </p:cNvPr>
          <p:cNvSpPr/>
          <p:nvPr/>
        </p:nvSpPr>
        <p:spPr>
          <a:xfrm>
            <a:off x="6883400" y="1783080"/>
            <a:ext cx="1016000" cy="32994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C5E565-1294-47DE-8761-00AF0DF7010A}"/>
              </a:ext>
            </a:extLst>
          </p:cNvPr>
          <p:cNvSpPr/>
          <p:nvPr/>
        </p:nvSpPr>
        <p:spPr>
          <a:xfrm>
            <a:off x="3886200" y="1775460"/>
            <a:ext cx="965200" cy="124968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54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722BD2D-C6A7-40F2-81D2-FA2D2352E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1797"/>
            <a:ext cx="8686800" cy="3522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Goals</a:t>
            </a:r>
          </a:p>
          <a:p>
            <a:pPr lvl="1"/>
            <a:r>
              <a:rPr lang="en-GB" sz="1600" b="1" dirty="0"/>
              <a:t>Periodic update </a:t>
            </a:r>
            <a:r>
              <a:rPr lang="en-GB" sz="1600" dirty="0"/>
              <a:t>of the national « photography » of the CNEP</a:t>
            </a:r>
          </a:p>
          <a:p>
            <a:pPr lvl="1"/>
            <a:r>
              <a:rPr lang="en-GB" sz="1600" dirty="0"/>
              <a:t>Evolution of concentrations </a:t>
            </a:r>
            <a:r>
              <a:rPr lang="en-GB" sz="1600" b="1" dirty="0"/>
              <a:t>over years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Measurement strategy</a:t>
            </a:r>
          </a:p>
          <a:p>
            <a:pPr lvl="1"/>
            <a:r>
              <a:rPr lang="en-GB" sz="1600" dirty="0"/>
              <a:t>Substances : CNEP (75 substances : 72 semi-volatiles, 3 </a:t>
            </a:r>
            <a:r>
              <a:rPr lang="en-GB" sz="1600" dirty="0" err="1"/>
              <a:t>polars</a:t>
            </a:r>
            <a:r>
              <a:rPr lang="en-GB" sz="1600" dirty="0"/>
              <a:t>)</a:t>
            </a:r>
          </a:p>
          <a:p>
            <a:pPr lvl="1"/>
            <a:r>
              <a:rPr lang="en-GB" sz="1600" dirty="0"/>
              <a:t>Measurement methods: CNEP</a:t>
            </a:r>
          </a:p>
          <a:p>
            <a:pPr lvl="1"/>
            <a:r>
              <a:rPr lang="en-GB" sz="1600" dirty="0"/>
              <a:t>Measurement frequency: </a:t>
            </a:r>
          </a:p>
          <a:p>
            <a:pPr lvl="2"/>
            <a:r>
              <a:rPr lang="en-GB" sz="1200" dirty="0"/>
              <a:t>semi-volatiles: between 18 and 26 weekly samplings per year</a:t>
            </a:r>
          </a:p>
          <a:p>
            <a:pPr lvl="2"/>
            <a:r>
              <a:rPr lang="en-GB" sz="1200" dirty="0" err="1"/>
              <a:t>polars</a:t>
            </a:r>
            <a:r>
              <a:rPr lang="en-GB" sz="1200" dirty="0"/>
              <a:t>: 40 samplings of 48h per year </a:t>
            </a:r>
          </a:p>
          <a:p>
            <a:endParaRPr lang="en-GB" sz="18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5B42534-2581-412B-A84E-F2CABF62E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of a long-term national monitoring 2021 - feedback from CNEP</a:t>
            </a:r>
          </a:p>
        </p:txBody>
      </p:sp>
    </p:spTree>
    <p:extLst>
      <p:ext uri="{BB962C8B-B14F-4D97-AF65-F5344CB8AC3E}">
        <p14:creationId xmlns:p14="http://schemas.microsoft.com/office/powerpoint/2010/main" val="160484826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de présentation-062023_provisoire.potx" id="{649C9EE8-5CA2-4413-B7ED-9CB37E71C2F3}" vid="{D635AF2F-7A2C-42E1-B9E1-B5C6CF81AE4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F889285B484A4ABDA221726543FE93" ma:contentTypeVersion="18" ma:contentTypeDescription="Crée un document." ma:contentTypeScope="" ma:versionID="3467e19d0822308ff55db8df6eb5e72d">
  <xsd:schema xmlns:xsd="http://www.w3.org/2001/XMLSchema" xmlns:xs="http://www.w3.org/2001/XMLSchema" xmlns:p="http://schemas.microsoft.com/office/2006/metadata/properties" xmlns:ns2="8b91a819-8901-4fb8-9e71-7b9ef9a7e144" xmlns:ns3="5db336cb-d4de-4a04-b63e-c87a52fc5d6d" targetNamespace="http://schemas.microsoft.com/office/2006/metadata/properties" ma:root="true" ma:fieldsID="011068d866213fc831df4bd305d7aac3" ns2:_="" ns3:_="">
    <xsd:import namespace="8b91a819-8901-4fb8-9e71-7b9ef9a7e144"/>
    <xsd:import namespace="5db336cb-d4de-4a04-b63e-c87a52fc5d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Commentaire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ObjectDetectorVersion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1a819-8901-4fb8-9e71-7b9ef9a7e1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0e70ed2-2ee6-4200-9e25-11e307e41456}" ma:internalName="TaxCatchAll" ma:showField="CatchAllData" ma:web="8b91a819-8901-4fb8-9e71-7b9ef9a7e1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336cb-d4de-4a04-b63e-c87a52fc5d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ommentaires" ma:index="14" nillable="true" ma:displayName="Commentaires" ma:description="le fichier a été retiré le 14 janvier pour le COPIL BQA/LCSQA du 15 janvier. Il sera réintégré début de semaine prochaine." ma:format="Dropdown" ma:internalName="Commentaires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a5895c09-cc64-4c47-b2c9-d5272071a5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aires xmlns="5db336cb-d4de-4a04-b63e-c87a52fc5d6d" xsi:nil="true"/>
    <lcf76f155ced4ddcb4097134ff3c332f xmlns="5db336cb-d4de-4a04-b63e-c87a52fc5d6d">
      <Terms xmlns="http://schemas.microsoft.com/office/infopath/2007/PartnerControls"/>
    </lcf76f155ced4ddcb4097134ff3c332f>
    <TaxCatchAll xmlns="8b91a819-8901-4fb8-9e71-7b9ef9a7e144" xsi:nil="true"/>
  </documentManagement>
</p:properties>
</file>

<file path=customXml/itemProps1.xml><?xml version="1.0" encoding="utf-8"?>
<ds:datastoreItem xmlns:ds="http://schemas.openxmlformats.org/officeDocument/2006/customXml" ds:itemID="{75A5A4BF-3BC6-4231-A5BB-3FDCDF6F853B}">
  <ds:schemaRefs>
    <ds:schemaRef ds:uri="5db336cb-d4de-4a04-b63e-c87a52fc5d6d"/>
    <ds:schemaRef ds:uri="8b91a819-8901-4fb8-9e71-7b9ef9a7e1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7AEB2FD-4210-4B7A-8381-320C84CE70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710D4A-0EA8-41DD-BB66-EB4674D663C9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5db336cb-d4de-4a04-b63e-c87a52fc5d6d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8b91a819-8901-4fb8-9e71-7b9ef9a7e14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 de présentation-062023_provisoire</Template>
  <TotalTime>899</TotalTime>
  <Words>1032</Words>
  <Application>Microsoft Office PowerPoint</Application>
  <PresentationFormat>Affichage à l'écran (16:9)</PresentationFormat>
  <Paragraphs>137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Conception personnalisée</vt:lpstr>
      <vt:lpstr>National monitoring of the background impregnation of pesticides in ambient air in France</vt:lpstr>
      <vt:lpstr>Review of French works on pesticides </vt:lpstr>
      <vt:lpstr>National exploratory measurement campaign on pesticides (CNEP) in ambient air - 2018-2019 </vt:lpstr>
      <vt:lpstr>Overview of the CNEP campaign</vt:lpstr>
      <vt:lpstr>Spatial sampling strategy</vt:lpstr>
      <vt:lpstr>Harmonised sampling protocol and temporal sampling strategy </vt:lpstr>
      <vt:lpstr>CNEP results</vt:lpstr>
      <vt:lpstr>CNEP results</vt:lpstr>
      <vt:lpstr>Design of a long-term national monitoring 2021 - feedback from CNEP</vt:lpstr>
      <vt:lpstr>Design of a long-term national monitoring - feedback from CNEP</vt:lpstr>
      <vt:lpstr>First overview of the results</vt:lpstr>
      <vt:lpstr>Air pollution models for the dispersion of pesticides</vt:lpstr>
      <vt:lpstr>Conclusions</vt:lpstr>
      <vt:lpstr>Présentation PowerPoint</vt:lpstr>
    </vt:vector>
  </TitlesOfParts>
  <Company>INERIS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monitoring of the background impregnation of pesticides in ambient air in France</dc:title>
  <dc:creator>BOURIN Aude</dc:creator>
  <cp:lastModifiedBy>BOURIN Aude</cp:lastModifiedBy>
  <cp:revision>51</cp:revision>
  <cp:lastPrinted>2023-06-26T06:35:34Z</cp:lastPrinted>
  <dcterms:created xsi:type="dcterms:W3CDTF">2023-11-03T13:41:42Z</dcterms:created>
  <dcterms:modified xsi:type="dcterms:W3CDTF">2023-11-13T10:00:49Z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0x0101009CF889285B484A4ABDA221726543FE93</vt:lpwstr>
  </property>
  <property fmtid="{D5CDD505-2E9C-101B-9397-08002B2CF9AE}" pid="3" name="MediaServiceImageTags">
    <vt:lpwstr/>
  </property>
</Properties>
</file>